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Lst>
  <p:sldSz cy="7772400" cx="10058400"/>
  <p:notesSz cx="6858000" cy="9144000"/>
  <p:embeddedFontLst>
    <p:embeddedFont>
      <p:font typeface="Roboto"/>
      <p:regular r:id="rId8"/>
      <p:bold r:id="rId9"/>
      <p:italic r:id="rId10"/>
      <p:boldItalic r:id="rId11"/>
    </p:embeddedFont>
    <p:embeddedFont>
      <p:font typeface="Roboto Condensed"/>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48">
          <p15:clr>
            <a:srgbClr val="747775"/>
          </p15:clr>
        </p15:guide>
        <p15:guide id="2" pos="316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48" orient="horz"/>
        <p:guide pos="3168"/>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boldItalic.fntdata"/><Relationship Id="rId10" Type="http://schemas.openxmlformats.org/officeDocument/2006/relationships/font" Target="fonts/Roboto-italic.fntdata"/><Relationship Id="rId13" Type="http://schemas.openxmlformats.org/officeDocument/2006/relationships/font" Target="fonts/RobotoCondensed-bold.fntdata"/><Relationship Id="rId12" Type="http://schemas.openxmlformats.org/officeDocument/2006/relationships/font" Target="fonts/RobotoCondense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Roboto-bold.fntdata"/><Relationship Id="rId15" Type="http://schemas.openxmlformats.org/officeDocument/2006/relationships/font" Target="fonts/RobotoCondensed-boldItalic.fntdata"/><Relationship Id="rId14" Type="http://schemas.openxmlformats.org/officeDocument/2006/relationships/font" Target="fonts/RobotoCondense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10584" y="685800"/>
            <a:ext cx="443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e3d7843a1_1_54:notes"/>
          <p:cNvSpPr/>
          <p:nvPr>
            <p:ph idx="2" type="sldImg"/>
          </p:nvPr>
        </p:nvSpPr>
        <p:spPr>
          <a:xfrm>
            <a:off x="1210584" y="685800"/>
            <a:ext cx="4437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ce3d7843a1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ca60eb3aa_0_2:notes"/>
          <p:cNvSpPr/>
          <p:nvPr>
            <p:ph idx="2" type="sldImg"/>
          </p:nvPr>
        </p:nvSpPr>
        <p:spPr>
          <a:xfrm>
            <a:off x="1210584" y="685800"/>
            <a:ext cx="4437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ca60eb3a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42879" y="1125136"/>
            <a:ext cx="9372900" cy="31017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42870" y="4282678"/>
            <a:ext cx="9372900" cy="1197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42870" y="1671478"/>
            <a:ext cx="9372900" cy="296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42870" y="4763362"/>
            <a:ext cx="9372900" cy="1965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42870" y="3250173"/>
            <a:ext cx="9372900" cy="127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42870" y="672482"/>
            <a:ext cx="9372900" cy="865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42870" y="1741518"/>
            <a:ext cx="9372900" cy="516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42870" y="672482"/>
            <a:ext cx="9372900" cy="865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42870" y="1741518"/>
            <a:ext cx="4399800" cy="516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5315640" y="1741518"/>
            <a:ext cx="4399800" cy="516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42870" y="672482"/>
            <a:ext cx="9372900" cy="865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42870" y="839573"/>
            <a:ext cx="3088800" cy="11418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42870" y="2099840"/>
            <a:ext cx="3088800" cy="4804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539275" y="680227"/>
            <a:ext cx="7004400" cy="6181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5029200" y="-189"/>
            <a:ext cx="5029200" cy="777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92050" y="1863464"/>
            <a:ext cx="4449600" cy="2239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92050" y="4235758"/>
            <a:ext cx="4449600" cy="1866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5433450" y="1094158"/>
            <a:ext cx="4221000" cy="5583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42870" y="6392869"/>
            <a:ext cx="6598800" cy="9144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2870" y="672482"/>
            <a:ext cx="9372900" cy="865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42870" y="1741518"/>
            <a:ext cx="9372900" cy="516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9319704" y="7046639"/>
            <a:ext cx="603600" cy="5949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11" Type="http://schemas.openxmlformats.org/officeDocument/2006/relationships/image" Target="../media/image8.png"/><Relationship Id="rId10" Type="http://schemas.openxmlformats.org/officeDocument/2006/relationships/image" Target="../media/image5.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15.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760302" y="5065888"/>
            <a:ext cx="2095898" cy="2042313"/>
          </a:xfrm>
          <a:prstGeom prst="rect">
            <a:avLst/>
          </a:prstGeom>
          <a:noFill/>
          <a:ln>
            <a:noFill/>
          </a:ln>
        </p:spPr>
      </p:pic>
      <p:sp>
        <p:nvSpPr>
          <p:cNvPr id="55" name="Google Shape;55;p13"/>
          <p:cNvSpPr txBox="1"/>
          <p:nvPr/>
        </p:nvSpPr>
        <p:spPr>
          <a:xfrm>
            <a:off x="3429000" y="7079450"/>
            <a:ext cx="3200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latin typeface="Roboto"/>
                <a:ea typeface="Roboto"/>
                <a:cs typeface="Roboto"/>
                <a:sym typeface="Roboto"/>
              </a:rPr>
              <a:t>Page 1</a:t>
            </a:r>
            <a:endParaRPr sz="1300">
              <a:latin typeface="Roboto"/>
              <a:ea typeface="Roboto"/>
              <a:cs typeface="Roboto"/>
              <a:sym typeface="Roboto"/>
            </a:endParaRPr>
          </a:p>
        </p:txBody>
      </p:sp>
      <p:sp>
        <p:nvSpPr>
          <p:cNvPr id="56" name="Google Shape;56;p13"/>
          <p:cNvSpPr txBox="1"/>
          <p:nvPr/>
        </p:nvSpPr>
        <p:spPr>
          <a:xfrm>
            <a:off x="228600" y="6920900"/>
            <a:ext cx="3810000" cy="73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i="1" lang="en" sz="800">
                <a:solidFill>
                  <a:schemeClr val="dk1"/>
                </a:solidFill>
                <a:latin typeface="Roboto"/>
                <a:ea typeface="Roboto"/>
                <a:cs typeface="Roboto"/>
                <a:sym typeface="Roboto"/>
              </a:rPr>
              <a:t>Activities, proofs, and illustrations inspired/taken from:</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“Project Origami: Activities for Exploring Mathematics” by Thomas Hull in 2006</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“Origami Design Secrets” second edition by Robert Lang in 2012</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“Twists, Tilings, and Tessellations” by Robert Lang in 2018</a:t>
            </a:r>
            <a:endParaRPr i="1" sz="800">
              <a:latin typeface="Roboto"/>
              <a:ea typeface="Roboto"/>
              <a:cs typeface="Roboto"/>
              <a:sym typeface="Roboto"/>
            </a:endParaRPr>
          </a:p>
        </p:txBody>
      </p:sp>
      <p:sp>
        <p:nvSpPr>
          <p:cNvPr id="57" name="Google Shape;57;p13"/>
          <p:cNvSpPr txBox="1"/>
          <p:nvPr/>
        </p:nvSpPr>
        <p:spPr>
          <a:xfrm>
            <a:off x="6629400" y="7085250"/>
            <a:ext cx="34290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i="1" sz="800">
              <a:latin typeface="Roboto"/>
              <a:ea typeface="Roboto"/>
              <a:cs typeface="Roboto"/>
              <a:sym typeface="Roboto"/>
            </a:endParaRPr>
          </a:p>
        </p:txBody>
      </p:sp>
      <p:sp>
        <p:nvSpPr>
          <p:cNvPr id="58" name="Google Shape;58;p13"/>
          <p:cNvSpPr txBox="1"/>
          <p:nvPr/>
        </p:nvSpPr>
        <p:spPr>
          <a:xfrm>
            <a:off x="228600" y="171300"/>
            <a:ext cx="48006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i="1" lang="en" sz="1700">
                <a:latin typeface="Roboto"/>
                <a:ea typeface="Roboto"/>
                <a:cs typeface="Roboto"/>
                <a:sym typeface="Roboto"/>
              </a:rPr>
              <a:t>Modern</a:t>
            </a:r>
            <a:r>
              <a:rPr b="1" lang="en" sz="1700">
                <a:latin typeface="Roboto"/>
                <a:ea typeface="Roboto"/>
                <a:cs typeface="Roboto"/>
                <a:sym typeface="Roboto"/>
              </a:rPr>
              <a:t> Origami Applications</a:t>
            </a:r>
            <a:r>
              <a:rPr b="1" lang="en" sz="1500">
                <a:latin typeface="Roboto"/>
                <a:ea typeface="Roboto"/>
                <a:cs typeface="Roboto"/>
                <a:sym typeface="Roboto"/>
              </a:rPr>
              <a:t> </a:t>
            </a:r>
            <a:r>
              <a:rPr lang="en" sz="1300">
                <a:latin typeface="Roboto"/>
                <a:ea typeface="Roboto"/>
                <a:cs typeface="Roboto"/>
                <a:sym typeface="Roboto"/>
              </a:rPr>
              <a:t>By Ryan Y. Batubara</a:t>
            </a:r>
            <a:endParaRPr sz="1300">
              <a:latin typeface="Roboto"/>
              <a:ea typeface="Roboto"/>
              <a:cs typeface="Roboto"/>
              <a:sym typeface="Roboto"/>
            </a:endParaRPr>
          </a:p>
          <a:p>
            <a:pPr indent="0" lvl="0" marL="0" rtl="0" algn="l">
              <a:lnSpc>
                <a:spcPct val="90000"/>
              </a:lnSpc>
              <a:spcBef>
                <a:spcPts val="0"/>
              </a:spcBef>
              <a:spcAft>
                <a:spcPts val="0"/>
              </a:spcAft>
              <a:buNone/>
            </a:pPr>
            <a:r>
              <a:t/>
            </a:r>
            <a:endParaRPr sz="500">
              <a:latin typeface="Roboto"/>
              <a:ea typeface="Roboto"/>
              <a:cs typeface="Roboto"/>
              <a:sym typeface="Roboto"/>
            </a:endParaRPr>
          </a:p>
          <a:p>
            <a:pPr indent="0" lvl="0" marL="0" rtl="0" algn="l">
              <a:lnSpc>
                <a:spcPct val="90000"/>
              </a:lnSpc>
              <a:spcBef>
                <a:spcPts val="0"/>
              </a:spcBef>
              <a:spcAft>
                <a:spcPts val="0"/>
              </a:spcAft>
              <a:buNone/>
            </a:pPr>
            <a:r>
              <a:rPr lang="en" sz="1100">
                <a:latin typeface="Roboto"/>
                <a:ea typeface="Roboto"/>
                <a:cs typeface="Roboto"/>
                <a:sym typeface="Roboto"/>
              </a:rPr>
              <a:t>Joseph Wu: “Origami is the silent poetry of geometry."</a:t>
            </a:r>
            <a:endParaRPr b="1" sz="1500">
              <a:latin typeface="Roboto"/>
              <a:ea typeface="Roboto"/>
              <a:cs typeface="Roboto"/>
              <a:sym typeface="Roboto"/>
            </a:endParaRPr>
          </a:p>
        </p:txBody>
      </p:sp>
      <p:sp>
        <p:nvSpPr>
          <p:cNvPr id="59" name="Google Shape;59;p13"/>
          <p:cNvSpPr txBox="1"/>
          <p:nvPr/>
        </p:nvSpPr>
        <p:spPr>
          <a:xfrm rot="10800000">
            <a:off x="6019800" y="6920900"/>
            <a:ext cx="3810000" cy="73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800">
                <a:latin typeface="Roboto"/>
                <a:ea typeface="Roboto"/>
                <a:cs typeface="Roboto"/>
                <a:sym typeface="Roboto"/>
              </a:rPr>
              <a:t>ANSWERS:</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Unique Crease Patterns: The provided pattern can be folded 6 ways; yes.</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Diagonal Trisections: Yes, a</a:t>
            </a:r>
            <a:r>
              <a:rPr i="1" lang="en" sz="800">
                <a:latin typeface="Roboto"/>
                <a:ea typeface="Roboto"/>
                <a:cs typeface="Roboto"/>
                <a:sym typeface="Roboto"/>
              </a:rPr>
              <a:t>nd this can be generalized to any fold.</a:t>
            </a:r>
            <a:endParaRPr i="1" sz="800">
              <a:latin typeface="Roboto"/>
              <a:ea typeface="Roboto"/>
              <a:cs typeface="Roboto"/>
              <a:sym typeface="Roboto"/>
            </a:endParaRPr>
          </a:p>
          <a:p>
            <a:pPr indent="0" lvl="0" marL="0" rtl="0" algn="ctr">
              <a:lnSpc>
                <a:spcPct val="115000"/>
              </a:lnSpc>
              <a:spcBef>
                <a:spcPts val="0"/>
              </a:spcBef>
              <a:spcAft>
                <a:spcPts val="0"/>
              </a:spcAft>
              <a:buNone/>
            </a:pPr>
            <a:r>
              <a:t/>
            </a:r>
            <a:endParaRPr i="1" sz="800">
              <a:latin typeface="Roboto"/>
              <a:ea typeface="Roboto"/>
              <a:cs typeface="Roboto"/>
              <a:sym typeface="Roboto"/>
            </a:endParaRPr>
          </a:p>
        </p:txBody>
      </p:sp>
      <p:sp>
        <p:nvSpPr>
          <p:cNvPr id="60" name="Google Shape;60;p13"/>
          <p:cNvSpPr txBox="1"/>
          <p:nvPr/>
        </p:nvSpPr>
        <p:spPr>
          <a:xfrm>
            <a:off x="228600" y="1803600"/>
            <a:ext cx="4800600" cy="301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Diagonal Trisections</a:t>
            </a:r>
            <a:r>
              <a:rPr b="1" lang="en" sz="1500">
                <a:latin typeface="Roboto"/>
                <a:ea typeface="Roboto"/>
                <a:cs typeface="Roboto"/>
                <a:sym typeface="Roboto"/>
              </a:rPr>
              <a:t> </a:t>
            </a:r>
            <a:r>
              <a:rPr lang="en" sz="1300">
                <a:latin typeface="Roboto"/>
                <a:ea typeface="Roboto"/>
                <a:cs typeface="Roboto"/>
                <a:sym typeface="Roboto"/>
              </a:rPr>
              <a:t>(Algebra and Geometry)</a:t>
            </a:r>
            <a:endParaRPr sz="1300">
              <a:latin typeface="Roboto"/>
              <a:ea typeface="Roboto"/>
              <a:cs typeface="Roboto"/>
              <a:sym typeface="Roboto"/>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It is impossible to trisect an angle using just a ruler and compass.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i="1" sz="11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i="1" lang="en" sz="1100">
                <a:solidFill>
                  <a:schemeClr val="dk1"/>
                </a:solidFill>
                <a:latin typeface="Roboto Condensed"/>
                <a:ea typeface="Roboto Condensed"/>
                <a:cs typeface="Roboto Condensed"/>
                <a:sym typeface="Roboto Condensed"/>
              </a:rPr>
              <a:t>Proof sketch: Trisecting 60° is equivalent to computing cos(π/9), which satisfies an irreducible polynomial of degree 3. Since the only numbers that can be produced ruler-and-compass have power of two algebraic degrees, trisection is impossible.</a:t>
            </a:r>
            <a:endParaRPr sz="11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However, one can trisect a piece of paper easily with origami:</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Can this method be generalized to trisect any fold, say for example the diagonal fold? </a:t>
            </a:r>
            <a:r>
              <a:rPr lang="en" sz="1300" u="sng">
                <a:solidFill>
                  <a:schemeClr val="dk1"/>
                </a:solidFill>
                <a:latin typeface="Roboto Condensed"/>
                <a:ea typeface="Roboto Condensed"/>
                <a:cs typeface="Roboto Condensed"/>
                <a:sym typeface="Roboto Condensed"/>
              </a:rPr>
              <a:t>Experiment with the </a:t>
            </a:r>
            <a:r>
              <a:rPr b="1" lang="en" sz="1300" u="sng">
                <a:solidFill>
                  <a:schemeClr val="dk1"/>
                </a:solidFill>
                <a:latin typeface="Roboto Condensed"/>
                <a:ea typeface="Roboto Condensed"/>
                <a:cs typeface="Roboto Condensed"/>
                <a:sym typeface="Roboto Condensed"/>
              </a:rPr>
              <a:t>blue </a:t>
            </a:r>
            <a:r>
              <a:rPr lang="en" sz="1300" u="sng">
                <a:solidFill>
                  <a:schemeClr val="dk1"/>
                </a:solidFill>
                <a:latin typeface="Roboto Condensed"/>
                <a:ea typeface="Roboto Condensed"/>
                <a:cs typeface="Roboto Condensed"/>
                <a:sym typeface="Roboto Condensed"/>
              </a:rPr>
              <a:t>paper.</a:t>
            </a:r>
            <a:endParaRPr sz="1300" u="sng">
              <a:solidFill>
                <a:schemeClr val="dk1"/>
              </a:solidFill>
              <a:latin typeface="Roboto Condensed"/>
              <a:ea typeface="Roboto Condensed"/>
              <a:cs typeface="Roboto Condensed"/>
              <a:sym typeface="Roboto Condensed"/>
            </a:endParaRPr>
          </a:p>
        </p:txBody>
      </p:sp>
      <p:sp>
        <p:nvSpPr>
          <p:cNvPr id="61" name="Google Shape;61;p13"/>
          <p:cNvSpPr txBox="1"/>
          <p:nvPr/>
        </p:nvSpPr>
        <p:spPr>
          <a:xfrm>
            <a:off x="228600" y="813000"/>
            <a:ext cx="4800600" cy="9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On Origami </a:t>
            </a:r>
            <a:r>
              <a:rPr b="1" lang="en" sz="1300">
                <a:solidFill>
                  <a:schemeClr val="dk1"/>
                </a:solidFill>
                <a:latin typeface="Roboto"/>
                <a:ea typeface="Roboto"/>
                <a:cs typeface="Roboto"/>
                <a:sym typeface="Roboto"/>
              </a:rPr>
              <a:t>(折り紙)</a:t>
            </a:r>
            <a:endParaRPr b="1" sz="1500">
              <a:latin typeface="Roboto"/>
              <a:ea typeface="Roboto"/>
              <a:cs typeface="Roboto"/>
              <a:sym typeface="Roboto"/>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Origami is the Japanese art of paper folding.</a:t>
            </a:r>
            <a:endParaRPr sz="13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i="1" lang="en" sz="1300">
                <a:latin typeface="Roboto Condensed"/>
                <a:ea typeface="Roboto Condensed"/>
                <a:cs typeface="Roboto Condensed"/>
                <a:sym typeface="Roboto Condensed"/>
              </a:rPr>
              <a:t>Creases </a:t>
            </a:r>
            <a:r>
              <a:rPr lang="en" sz="1300">
                <a:latin typeface="Roboto Condensed"/>
                <a:ea typeface="Roboto Condensed"/>
                <a:cs typeface="Roboto Condensed"/>
                <a:sym typeface="Roboto Condensed"/>
              </a:rPr>
              <a:t>refer to folds essential to a</a:t>
            </a:r>
            <a:r>
              <a:rPr i="1" lang="en" sz="1300">
                <a:latin typeface="Roboto Condensed"/>
                <a:ea typeface="Roboto Condensed"/>
                <a:cs typeface="Roboto Condensed"/>
                <a:sym typeface="Roboto Condensed"/>
              </a:rPr>
              <a:t> model.</a:t>
            </a:r>
            <a:endParaRPr i="1" sz="13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Thus, each model has a unique </a:t>
            </a:r>
            <a:r>
              <a:rPr i="1" lang="en" sz="1300">
                <a:latin typeface="Roboto Condensed"/>
                <a:ea typeface="Roboto Condensed"/>
                <a:cs typeface="Roboto Condensed"/>
                <a:sym typeface="Roboto Condensed"/>
              </a:rPr>
              <a:t>crease pattern</a:t>
            </a:r>
            <a:r>
              <a:rPr lang="en" sz="1300">
                <a:latin typeface="Roboto Condensed"/>
                <a:ea typeface="Roboto Condensed"/>
                <a:cs typeface="Roboto Condensed"/>
                <a:sym typeface="Roboto Condensed"/>
              </a:rPr>
              <a:t>.</a:t>
            </a:r>
            <a:endParaRPr sz="1300">
              <a:solidFill>
                <a:schemeClr val="dk1"/>
              </a:solidFill>
              <a:latin typeface="Roboto Condensed"/>
              <a:ea typeface="Roboto Condensed"/>
              <a:cs typeface="Roboto Condensed"/>
              <a:sym typeface="Roboto Condensed"/>
            </a:endParaRPr>
          </a:p>
        </p:txBody>
      </p:sp>
      <p:pic>
        <p:nvPicPr>
          <p:cNvPr id="62" name="Google Shape;62;p13"/>
          <p:cNvPicPr preferRelativeResize="0"/>
          <p:nvPr/>
        </p:nvPicPr>
        <p:blipFill>
          <a:blip r:embed="rId4">
            <a:alphaModFix/>
          </a:blip>
          <a:stretch>
            <a:fillRect/>
          </a:stretch>
        </p:blipFill>
        <p:spPr>
          <a:xfrm>
            <a:off x="3722657" y="722997"/>
            <a:ext cx="1306541" cy="1170600"/>
          </a:xfrm>
          <a:prstGeom prst="rect">
            <a:avLst/>
          </a:prstGeom>
          <a:noFill/>
          <a:ln>
            <a:noFill/>
          </a:ln>
        </p:spPr>
      </p:pic>
      <p:pic>
        <p:nvPicPr>
          <p:cNvPr id="63" name="Google Shape;63;p13"/>
          <p:cNvPicPr preferRelativeResize="0"/>
          <p:nvPr/>
        </p:nvPicPr>
        <p:blipFill rotWithShape="1">
          <a:blip r:embed="rId5">
            <a:alphaModFix/>
          </a:blip>
          <a:srcRect b="-9" l="0" r="0" t="4589"/>
          <a:stretch/>
        </p:blipFill>
        <p:spPr>
          <a:xfrm>
            <a:off x="1422688" y="3325900"/>
            <a:ext cx="2412421" cy="952300"/>
          </a:xfrm>
          <a:prstGeom prst="rect">
            <a:avLst/>
          </a:prstGeom>
          <a:noFill/>
          <a:ln>
            <a:noFill/>
          </a:ln>
        </p:spPr>
      </p:pic>
      <p:sp>
        <p:nvSpPr>
          <p:cNvPr id="64" name="Google Shape;64;p13"/>
          <p:cNvSpPr txBox="1"/>
          <p:nvPr/>
        </p:nvSpPr>
        <p:spPr>
          <a:xfrm>
            <a:off x="228600" y="4816500"/>
            <a:ext cx="4800600" cy="189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Modular Origami </a:t>
            </a:r>
            <a:r>
              <a:rPr lang="en" sz="1300">
                <a:latin typeface="Roboto"/>
                <a:ea typeface="Roboto"/>
                <a:cs typeface="Roboto"/>
                <a:sym typeface="Roboto"/>
              </a:rPr>
              <a:t>(3D Geometry)</a:t>
            </a:r>
            <a:endParaRPr sz="1100">
              <a:latin typeface="Roboto"/>
              <a:ea typeface="Roboto"/>
              <a:cs typeface="Roboto"/>
              <a:sym typeface="Roboto"/>
            </a:endParaRPr>
          </a:p>
          <a:p>
            <a:pPr indent="0" lvl="0" marL="0" rtl="0" algn="l">
              <a:lnSpc>
                <a:spcPct val="90000"/>
              </a:lnSpc>
              <a:spcBef>
                <a:spcPts val="0"/>
              </a:spcBef>
              <a:spcAft>
                <a:spcPts val="0"/>
              </a:spcAft>
              <a:buNone/>
            </a:pPr>
            <a:r>
              <a:rPr i="1" lang="en" sz="1300">
                <a:solidFill>
                  <a:schemeClr val="dk1"/>
                </a:solidFill>
                <a:latin typeface="Roboto Condensed"/>
                <a:ea typeface="Roboto Condensed"/>
                <a:cs typeface="Roboto Condensed"/>
                <a:sym typeface="Roboto Condensed"/>
              </a:rPr>
              <a:t>Modular Origami </a:t>
            </a:r>
            <a:r>
              <a:rPr lang="en" sz="1300">
                <a:solidFill>
                  <a:schemeClr val="dk1"/>
                </a:solidFill>
                <a:latin typeface="Roboto Condensed"/>
                <a:ea typeface="Roboto Condensed"/>
                <a:cs typeface="Roboto Condensed"/>
                <a:sym typeface="Roboto Condensed"/>
              </a:rPr>
              <a:t>involves combining multiple </a:t>
            </a:r>
            <a:r>
              <a:rPr i="1" lang="en" sz="1300">
                <a:solidFill>
                  <a:schemeClr val="dk1"/>
                </a:solidFill>
                <a:latin typeface="Roboto Condensed"/>
                <a:ea typeface="Roboto Condensed"/>
                <a:cs typeface="Roboto Condensed"/>
                <a:sym typeface="Roboto Condensed"/>
              </a:rPr>
              <a:t>units</a:t>
            </a:r>
            <a:r>
              <a:rPr lang="en" sz="1300">
                <a:solidFill>
                  <a:schemeClr val="dk1"/>
                </a:solidFill>
                <a:latin typeface="Roboto Condensed"/>
                <a:ea typeface="Roboto Condensed"/>
                <a:cs typeface="Roboto Condensed"/>
                <a:sym typeface="Roboto Condensed"/>
              </a:rPr>
              <a:t> of paper together to create one model. One very famous unit is called the </a:t>
            </a:r>
            <a:r>
              <a:rPr i="1" lang="en" sz="1300">
                <a:solidFill>
                  <a:schemeClr val="dk1"/>
                </a:solidFill>
                <a:latin typeface="Roboto Condensed"/>
                <a:ea typeface="Roboto Condensed"/>
                <a:cs typeface="Roboto Condensed"/>
                <a:sym typeface="Roboto Condensed"/>
              </a:rPr>
              <a:t>PHiZZ unit</a:t>
            </a:r>
            <a:r>
              <a:rPr lang="en" sz="1300">
                <a:solidFill>
                  <a:schemeClr val="dk1"/>
                </a:solidFill>
                <a:latin typeface="Roboto Condensed"/>
                <a:ea typeface="Roboto Condensed"/>
                <a:cs typeface="Roboto Condensed"/>
                <a:sym typeface="Roboto Condensed"/>
              </a:rPr>
              <a:t>, which can be joined together in sets of three as follows:</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p:txBody>
      </p:sp>
      <p:pic>
        <p:nvPicPr>
          <p:cNvPr id="65" name="Google Shape;65;p13"/>
          <p:cNvPicPr preferRelativeResize="0"/>
          <p:nvPr/>
        </p:nvPicPr>
        <p:blipFill>
          <a:blip r:embed="rId6">
            <a:alphaModFix/>
          </a:blip>
          <a:stretch>
            <a:fillRect/>
          </a:stretch>
        </p:blipFill>
        <p:spPr>
          <a:xfrm>
            <a:off x="1129950" y="5807100"/>
            <a:ext cx="2997907" cy="1038800"/>
          </a:xfrm>
          <a:prstGeom prst="rect">
            <a:avLst/>
          </a:prstGeom>
          <a:noFill/>
          <a:ln>
            <a:noFill/>
          </a:ln>
        </p:spPr>
      </p:pic>
      <p:grpSp>
        <p:nvGrpSpPr>
          <p:cNvPr id="66" name="Google Shape;66;p13"/>
          <p:cNvGrpSpPr/>
          <p:nvPr/>
        </p:nvGrpSpPr>
        <p:grpSpPr>
          <a:xfrm>
            <a:off x="5029200" y="171300"/>
            <a:ext cx="4800600" cy="3761100"/>
            <a:chOff x="228600" y="-1594900"/>
            <a:chExt cx="4800600" cy="3761100"/>
          </a:xfrm>
        </p:grpSpPr>
        <p:sp>
          <p:nvSpPr>
            <p:cNvPr id="67" name="Google Shape;67;p13"/>
            <p:cNvSpPr txBox="1"/>
            <p:nvPr/>
          </p:nvSpPr>
          <p:spPr>
            <a:xfrm>
              <a:off x="228600" y="-1594900"/>
              <a:ext cx="4800600" cy="376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Three Color Theorem </a:t>
              </a:r>
              <a:r>
                <a:rPr lang="en" sz="1300">
                  <a:latin typeface="Roboto"/>
                  <a:ea typeface="Roboto"/>
                  <a:cs typeface="Roboto"/>
                  <a:sym typeface="Roboto"/>
                </a:rPr>
                <a:t>(Graph Theory)</a:t>
              </a:r>
              <a:endParaRPr sz="1100">
                <a:latin typeface="Roboto"/>
                <a:ea typeface="Roboto"/>
                <a:cs typeface="Roboto"/>
                <a:sym typeface="Roboto"/>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Given some 3D model made of PHiZZ units, one can construct a </a:t>
              </a:r>
              <a:r>
                <a:rPr i="1" lang="en" sz="1300">
                  <a:solidFill>
                    <a:schemeClr val="dk1"/>
                  </a:solidFill>
                  <a:latin typeface="Roboto Condensed"/>
                  <a:ea typeface="Roboto Condensed"/>
                  <a:cs typeface="Roboto Condensed"/>
                  <a:sym typeface="Roboto Condensed"/>
                </a:rPr>
                <a:t>planar graph</a:t>
              </a:r>
              <a:r>
                <a:rPr lang="en" sz="1300">
                  <a:solidFill>
                    <a:schemeClr val="dk1"/>
                  </a:solidFill>
                  <a:latin typeface="Roboto Condensed"/>
                  <a:ea typeface="Roboto Condensed"/>
                  <a:cs typeface="Roboto Condensed"/>
                  <a:sym typeface="Roboto Condensed"/>
                </a:rPr>
                <a:t> (a graph with no intersecting edges) that describes it:</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i="1"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i="1"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i="1"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i="1"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i="1"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i="1"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A </a:t>
              </a:r>
              <a:r>
                <a:rPr i="1" lang="en" sz="1300">
                  <a:solidFill>
                    <a:schemeClr val="dk1"/>
                  </a:solidFill>
                  <a:latin typeface="Roboto Condensed"/>
                  <a:ea typeface="Roboto Condensed"/>
                  <a:cs typeface="Roboto Condensed"/>
                  <a:sym typeface="Roboto Condensed"/>
                </a:rPr>
                <a:t>hamiltonian cycle </a:t>
              </a:r>
              <a:r>
                <a:rPr lang="en" sz="1300">
                  <a:solidFill>
                    <a:schemeClr val="dk1"/>
                  </a:solidFill>
                  <a:latin typeface="Roboto Condensed"/>
                  <a:ea typeface="Roboto Condensed"/>
                  <a:cs typeface="Roboto Condensed"/>
                  <a:sym typeface="Roboto Condensed"/>
                </a:rPr>
                <a:t>is a path in a graph that starts at some vertex, visits every other vertex, before returning to the starting vertex.</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b="1" lang="en" sz="1300">
                  <a:solidFill>
                    <a:schemeClr val="dk1"/>
                  </a:solidFill>
                  <a:latin typeface="Roboto Condensed"/>
                  <a:ea typeface="Roboto Condensed"/>
                  <a:cs typeface="Roboto Condensed"/>
                  <a:sym typeface="Roboto Condensed"/>
                </a:rPr>
                <a:t>Claim:</a:t>
              </a:r>
              <a:r>
                <a:rPr lang="en" sz="1300">
                  <a:solidFill>
                    <a:schemeClr val="dk1"/>
                  </a:solidFill>
                  <a:latin typeface="Roboto Condensed"/>
                  <a:ea typeface="Roboto Condensed"/>
                  <a:cs typeface="Roboto Condensed"/>
                  <a:sym typeface="Roboto Condensed"/>
                </a:rPr>
                <a:t> All PHiZZ planar graphs have hamiltonian cycles, and thus are 3-edge-colorable. </a:t>
              </a:r>
              <a:r>
                <a:rPr b="1" lang="en" sz="1300">
                  <a:solidFill>
                    <a:schemeClr val="dk1"/>
                  </a:solidFill>
                  <a:latin typeface="Roboto Condensed"/>
                  <a:ea typeface="Roboto Condensed"/>
                  <a:cs typeface="Roboto Condensed"/>
                  <a:sym typeface="Roboto Condensed"/>
                </a:rPr>
                <a:t>Corollary: </a:t>
              </a:r>
              <a:r>
                <a:rPr lang="en" sz="1300">
                  <a:solidFill>
                    <a:schemeClr val="dk1"/>
                  </a:solidFill>
                  <a:latin typeface="Roboto Condensed"/>
                  <a:ea typeface="Roboto Condensed"/>
                  <a:cs typeface="Roboto Condensed"/>
                  <a:sym typeface="Roboto Condensed"/>
                </a:rPr>
                <a:t>Not all 3-regular (all vertices have 3 edges) planar graphs are hamiltonian.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b="1" lang="en" sz="1100">
                  <a:solidFill>
                    <a:schemeClr val="dk1"/>
                  </a:solidFill>
                  <a:latin typeface="Roboto Condensed"/>
                  <a:ea typeface="Roboto Condensed"/>
                  <a:cs typeface="Roboto Condensed"/>
                  <a:sym typeface="Roboto Condensed"/>
                </a:rPr>
                <a:t>Proof Sketch:</a:t>
              </a:r>
              <a:r>
                <a:rPr lang="en" sz="1100">
                  <a:solidFill>
                    <a:schemeClr val="dk1"/>
                  </a:solidFill>
                  <a:latin typeface="Roboto Condensed"/>
                  <a:ea typeface="Roboto Condensed"/>
                  <a:cs typeface="Roboto Condensed"/>
                  <a:sym typeface="Roboto Condensed"/>
                </a:rPr>
                <a:t> Since each vertex is degree 3, by the Handshaking Lemma (∑ deg V = 2|E|) there must be an even number of vertices. Then the edges passed by the Hamiltonian circuit are 2-colorable, and all other edges can be given a third color such that no two colors are touching.</a:t>
              </a:r>
              <a:endParaRPr sz="1300">
                <a:solidFill>
                  <a:schemeClr val="dk1"/>
                </a:solidFill>
                <a:latin typeface="Roboto Condensed"/>
                <a:ea typeface="Roboto Condensed"/>
                <a:cs typeface="Roboto Condensed"/>
                <a:sym typeface="Roboto Condensed"/>
              </a:endParaRPr>
            </a:p>
          </p:txBody>
        </p:sp>
        <p:pic>
          <p:nvPicPr>
            <p:cNvPr id="68" name="Google Shape;68;p13"/>
            <p:cNvPicPr preferRelativeResize="0"/>
            <p:nvPr/>
          </p:nvPicPr>
          <p:blipFill>
            <a:blip r:embed="rId7">
              <a:alphaModFix/>
            </a:blip>
            <a:stretch>
              <a:fillRect/>
            </a:stretch>
          </p:blipFill>
          <p:spPr>
            <a:xfrm>
              <a:off x="989435" y="-827571"/>
              <a:ext cx="2029841" cy="990600"/>
            </a:xfrm>
            <a:prstGeom prst="rect">
              <a:avLst/>
            </a:prstGeom>
            <a:noFill/>
            <a:ln>
              <a:noFill/>
            </a:ln>
          </p:spPr>
        </p:pic>
        <p:pic>
          <p:nvPicPr>
            <p:cNvPr id="69" name="Google Shape;69;p13"/>
            <p:cNvPicPr preferRelativeResize="0"/>
            <p:nvPr/>
          </p:nvPicPr>
          <p:blipFill>
            <a:blip r:embed="rId8">
              <a:alphaModFix/>
            </a:blip>
            <a:stretch>
              <a:fillRect/>
            </a:stretch>
          </p:blipFill>
          <p:spPr>
            <a:xfrm>
              <a:off x="3019277" y="-885492"/>
              <a:ext cx="1249075" cy="1106442"/>
            </a:xfrm>
            <a:prstGeom prst="rect">
              <a:avLst/>
            </a:prstGeom>
            <a:noFill/>
            <a:ln>
              <a:noFill/>
            </a:ln>
          </p:spPr>
        </p:pic>
      </p:grpSp>
      <p:sp>
        <p:nvSpPr>
          <p:cNvPr id="70" name="Google Shape;70;p13"/>
          <p:cNvSpPr txBox="1"/>
          <p:nvPr/>
        </p:nvSpPr>
        <p:spPr>
          <a:xfrm>
            <a:off x="5029200" y="3886200"/>
            <a:ext cx="2898300" cy="9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Haga’s First Theorem </a:t>
            </a:r>
            <a:r>
              <a:rPr lang="en" sz="1300">
                <a:latin typeface="Roboto"/>
                <a:ea typeface="Roboto"/>
                <a:cs typeface="Roboto"/>
                <a:sym typeface="Roboto"/>
              </a:rPr>
              <a:t>(Geometry)</a:t>
            </a:r>
            <a:endParaRPr sz="1300">
              <a:latin typeface="Roboto"/>
              <a:ea typeface="Roboto"/>
              <a:cs typeface="Roboto"/>
              <a:sym typeface="Roboto"/>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Take a square paper, and fold the lower left corner to some point </a:t>
            </a:r>
            <a:r>
              <a:rPr i="1" lang="en" sz="1300">
                <a:solidFill>
                  <a:schemeClr val="dk1"/>
                </a:solidFill>
                <a:latin typeface="Roboto Condensed"/>
                <a:ea typeface="Roboto Condensed"/>
                <a:cs typeface="Roboto Condensed"/>
                <a:sym typeface="Roboto Condensed"/>
              </a:rPr>
              <a:t>P</a:t>
            </a:r>
            <a:r>
              <a:rPr lang="en" sz="1300">
                <a:solidFill>
                  <a:schemeClr val="dk1"/>
                </a:solidFill>
                <a:latin typeface="Roboto Condensed"/>
                <a:ea typeface="Roboto Condensed"/>
                <a:cs typeface="Roboto Condensed"/>
                <a:sym typeface="Roboto Condensed"/>
              </a:rPr>
              <a:t> on the top edge. Then </a:t>
            </a:r>
            <a:r>
              <a:rPr i="1" lang="en" sz="1300">
                <a:solidFill>
                  <a:schemeClr val="dk1"/>
                </a:solidFill>
                <a:latin typeface="Roboto Condensed"/>
                <a:ea typeface="Roboto Condensed"/>
                <a:cs typeface="Roboto Condensed"/>
                <a:sym typeface="Roboto Condensed"/>
              </a:rPr>
              <a:t>APR</a:t>
            </a:r>
            <a:r>
              <a:rPr lang="en" sz="1300">
                <a:solidFill>
                  <a:schemeClr val="dk1"/>
                </a:solidFill>
                <a:latin typeface="Roboto Condensed"/>
                <a:ea typeface="Roboto Condensed"/>
                <a:cs typeface="Roboto Condensed"/>
                <a:sym typeface="Roboto Condensed"/>
              </a:rPr>
              <a:t>, </a:t>
            </a:r>
            <a:r>
              <a:rPr i="1" lang="en" sz="1300">
                <a:solidFill>
                  <a:schemeClr val="dk1"/>
                </a:solidFill>
                <a:latin typeface="Roboto Condensed"/>
                <a:ea typeface="Roboto Condensed"/>
                <a:cs typeface="Roboto Condensed"/>
                <a:sym typeface="Roboto Condensed"/>
              </a:rPr>
              <a:t>BPQ</a:t>
            </a:r>
            <a:r>
              <a:rPr lang="en" sz="1300">
                <a:solidFill>
                  <a:schemeClr val="dk1"/>
                </a:solidFill>
                <a:latin typeface="Roboto Condensed"/>
                <a:ea typeface="Roboto Condensed"/>
                <a:cs typeface="Roboto Condensed"/>
                <a:sym typeface="Roboto Condensed"/>
              </a:rPr>
              <a:t>, </a:t>
            </a:r>
            <a:r>
              <a:rPr i="1" lang="en" sz="1300">
                <a:solidFill>
                  <a:schemeClr val="dk1"/>
                </a:solidFill>
                <a:latin typeface="Roboto Condensed"/>
                <a:ea typeface="Roboto Condensed"/>
                <a:cs typeface="Roboto Condensed"/>
                <a:sym typeface="Roboto Condensed"/>
              </a:rPr>
              <a:t>QST</a:t>
            </a:r>
            <a:r>
              <a:rPr lang="en" sz="1300">
                <a:solidFill>
                  <a:schemeClr val="dk1"/>
                </a:solidFill>
                <a:latin typeface="Roboto Condensed"/>
                <a:ea typeface="Roboto Condensed"/>
                <a:cs typeface="Roboto Condensed"/>
                <a:sym typeface="Roboto Condensed"/>
              </a:rPr>
              <a:t>, are similar.</a:t>
            </a:r>
            <a:endParaRPr sz="1300">
              <a:solidFill>
                <a:schemeClr val="dk1"/>
              </a:solidFill>
              <a:latin typeface="Roboto Condensed"/>
              <a:ea typeface="Roboto Condensed"/>
              <a:cs typeface="Roboto Condensed"/>
              <a:sym typeface="Roboto Condensed"/>
            </a:endParaRPr>
          </a:p>
        </p:txBody>
      </p:sp>
      <p:sp>
        <p:nvSpPr>
          <p:cNvPr id="71" name="Google Shape;71;p13"/>
          <p:cNvSpPr txBox="1"/>
          <p:nvPr/>
        </p:nvSpPr>
        <p:spPr>
          <a:xfrm>
            <a:off x="5029201" y="4876800"/>
            <a:ext cx="2640300" cy="9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Haga’s Division</a:t>
            </a:r>
            <a:r>
              <a:rPr b="1" lang="en" sz="1500">
                <a:latin typeface="Roboto"/>
                <a:ea typeface="Roboto"/>
                <a:cs typeface="Roboto"/>
                <a:sym typeface="Roboto"/>
              </a:rPr>
              <a:t> </a:t>
            </a:r>
            <a:r>
              <a:rPr lang="en" sz="1300">
                <a:latin typeface="Roboto"/>
                <a:ea typeface="Roboto"/>
                <a:cs typeface="Roboto"/>
                <a:sym typeface="Roboto"/>
              </a:rPr>
              <a:t>(Geometry)</a:t>
            </a:r>
            <a:endParaRPr sz="1100">
              <a:latin typeface="Roboto"/>
              <a:ea typeface="Roboto"/>
              <a:cs typeface="Roboto"/>
              <a:sym typeface="Roboto"/>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Haga’s Theorem allows us to </a:t>
            </a:r>
            <a:r>
              <a:rPr lang="en" sz="1300">
                <a:solidFill>
                  <a:schemeClr val="dk1"/>
                </a:solidFill>
                <a:latin typeface="Roboto Condensed"/>
                <a:ea typeface="Roboto Condensed"/>
                <a:cs typeface="Roboto Condensed"/>
                <a:sym typeface="Roboto Condensed"/>
              </a:rPr>
              <a:t>arbitrary</a:t>
            </a:r>
            <a:r>
              <a:rPr lang="en" sz="1300">
                <a:solidFill>
                  <a:schemeClr val="dk1"/>
                </a:solidFill>
                <a:latin typeface="Roboto Condensed"/>
                <a:ea typeface="Roboto Condensed"/>
                <a:cs typeface="Roboto Condensed"/>
                <a:sym typeface="Roboto Condensed"/>
              </a:rPr>
              <a:t> divide a side. </a:t>
            </a:r>
            <a:r>
              <a:rPr lang="en" sz="1300" u="sng">
                <a:solidFill>
                  <a:schemeClr val="dk1"/>
                </a:solidFill>
                <a:latin typeface="Roboto Condensed"/>
                <a:ea typeface="Roboto Condensed"/>
                <a:cs typeface="Roboto Condensed"/>
                <a:sym typeface="Roboto Condensed"/>
              </a:rPr>
              <a:t>Try divide the </a:t>
            </a:r>
            <a:r>
              <a:rPr b="1" lang="en" sz="1300" u="sng">
                <a:solidFill>
                  <a:schemeClr val="dk1"/>
                </a:solidFill>
                <a:latin typeface="Roboto Condensed"/>
                <a:ea typeface="Roboto Condensed"/>
                <a:cs typeface="Roboto Condensed"/>
                <a:sym typeface="Roboto Condensed"/>
              </a:rPr>
              <a:t>yellow</a:t>
            </a:r>
            <a:r>
              <a:rPr lang="en" sz="1300" u="sng">
                <a:solidFill>
                  <a:schemeClr val="dk1"/>
                </a:solidFill>
                <a:latin typeface="Roboto Condensed"/>
                <a:ea typeface="Roboto Condensed"/>
                <a:cs typeface="Roboto Condensed"/>
                <a:sym typeface="Roboto Condensed"/>
              </a:rPr>
              <a:t> paper into three equal rectangles.</a:t>
            </a:r>
            <a:endParaRPr sz="1300" u="sng">
              <a:solidFill>
                <a:schemeClr val="dk1"/>
              </a:solidFill>
              <a:latin typeface="Roboto Condensed"/>
              <a:ea typeface="Roboto Condensed"/>
              <a:cs typeface="Roboto Condensed"/>
              <a:sym typeface="Roboto Condensed"/>
            </a:endParaRPr>
          </a:p>
        </p:txBody>
      </p:sp>
      <p:pic>
        <p:nvPicPr>
          <p:cNvPr id="72" name="Google Shape;72;p13"/>
          <p:cNvPicPr preferRelativeResize="0"/>
          <p:nvPr/>
        </p:nvPicPr>
        <p:blipFill>
          <a:blip r:embed="rId9">
            <a:alphaModFix/>
          </a:blip>
          <a:stretch>
            <a:fillRect/>
          </a:stretch>
        </p:blipFill>
        <p:spPr>
          <a:xfrm>
            <a:off x="8061950" y="3698106"/>
            <a:ext cx="1492575" cy="1492575"/>
          </a:xfrm>
          <a:prstGeom prst="rect">
            <a:avLst/>
          </a:prstGeom>
          <a:noFill/>
          <a:ln>
            <a:noFill/>
          </a:ln>
        </p:spPr>
      </p:pic>
      <p:pic>
        <p:nvPicPr>
          <p:cNvPr id="73" name="Google Shape;73;p13"/>
          <p:cNvPicPr preferRelativeResize="0"/>
          <p:nvPr/>
        </p:nvPicPr>
        <p:blipFill>
          <a:blip r:embed="rId10">
            <a:alphaModFix/>
          </a:blip>
          <a:stretch>
            <a:fillRect/>
          </a:stretch>
        </p:blipFill>
        <p:spPr>
          <a:xfrm>
            <a:off x="5204235" y="5945213"/>
            <a:ext cx="1051975" cy="912582"/>
          </a:xfrm>
          <a:prstGeom prst="rect">
            <a:avLst/>
          </a:prstGeom>
          <a:noFill/>
          <a:ln>
            <a:noFill/>
          </a:ln>
        </p:spPr>
      </p:pic>
      <p:pic>
        <p:nvPicPr>
          <p:cNvPr id="74" name="Google Shape;74;p13"/>
          <p:cNvPicPr preferRelativeResize="0"/>
          <p:nvPr/>
        </p:nvPicPr>
        <p:blipFill>
          <a:blip r:embed="rId11">
            <a:alphaModFix/>
          </a:blip>
          <a:stretch>
            <a:fillRect/>
          </a:stretch>
        </p:blipFill>
        <p:spPr>
          <a:xfrm>
            <a:off x="6442498" y="5874748"/>
            <a:ext cx="1051964" cy="1038800"/>
          </a:xfrm>
          <a:prstGeom prst="rect">
            <a:avLst/>
          </a:prstGeom>
          <a:noFill/>
          <a:ln>
            <a:noFill/>
          </a:ln>
        </p:spPr>
      </p:pic>
      <p:sp>
        <p:nvSpPr>
          <p:cNvPr id="75" name="Google Shape;75;p13"/>
          <p:cNvSpPr txBox="1"/>
          <p:nvPr/>
        </p:nvSpPr>
        <p:spPr>
          <a:xfrm>
            <a:off x="9460081" y="4660535"/>
            <a:ext cx="243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S</a:t>
            </a:r>
            <a:endParaRPr sz="900">
              <a:solidFill>
                <a:schemeClr val="dk1"/>
              </a:solidFill>
            </a:endParaRPr>
          </a:p>
        </p:txBody>
      </p:sp>
      <p:sp>
        <p:nvSpPr>
          <p:cNvPr id="76" name="Google Shape;76;p13"/>
          <p:cNvSpPr txBox="1"/>
          <p:nvPr/>
        </p:nvSpPr>
        <p:spPr>
          <a:xfrm>
            <a:off x="9216781" y="4801786"/>
            <a:ext cx="243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T</a:t>
            </a:r>
            <a:endParaRPr sz="9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nvSpPr>
        <p:spPr>
          <a:xfrm>
            <a:off x="5029225" y="171300"/>
            <a:ext cx="4800600" cy="9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The Perfect Origami Paper </a:t>
            </a:r>
            <a:r>
              <a:rPr lang="en" sz="1300">
                <a:latin typeface="Roboto"/>
                <a:ea typeface="Roboto"/>
                <a:cs typeface="Roboto"/>
                <a:sym typeface="Roboto"/>
              </a:rPr>
              <a:t>(Physics)</a:t>
            </a:r>
            <a:endParaRPr sz="1100">
              <a:latin typeface="Roboto"/>
              <a:ea typeface="Roboto"/>
              <a:cs typeface="Roboto"/>
              <a:sym typeface="Roboto"/>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What makes the ideal origami paper? </a:t>
            </a:r>
            <a:r>
              <a:rPr lang="en" sz="1300" u="sng">
                <a:latin typeface="Roboto Condensed"/>
                <a:ea typeface="Roboto Condensed"/>
                <a:cs typeface="Roboto Condensed"/>
                <a:sym typeface="Roboto Condensed"/>
              </a:rPr>
              <a:t>Try folding both </a:t>
            </a:r>
            <a:r>
              <a:rPr b="1" lang="en" sz="1300" u="sng">
                <a:latin typeface="Roboto Condensed"/>
                <a:ea typeface="Roboto Condensed"/>
                <a:cs typeface="Roboto Condensed"/>
                <a:sym typeface="Roboto Condensed"/>
              </a:rPr>
              <a:t>white</a:t>
            </a:r>
            <a:r>
              <a:rPr lang="en" sz="1300" u="sng">
                <a:latin typeface="Roboto Condensed"/>
                <a:ea typeface="Roboto Condensed"/>
                <a:cs typeface="Roboto Condensed"/>
                <a:sym typeface="Roboto Condensed"/>
              </a:rPr>
              <a:t> sample papers provided. Discuss what properties it has, and whether this makes it well suited for origami.</a:t>
            </a:r>
            <a:endParaRPr sz="1300">
              <a:latin typeface="Roboto Condensed"/>
              <a:ea typeface="Roboto Condensed"/>
              <a:cs typeface="Roboto Condensed"/>
              <a:sym typeface="Roboto Condensed"/>
            </a:endParaRPr>
          </a:p>
        </p:txBody>
      </p:sp>
      <p:sp>
        <p:nvSpPr>
          <p:cNvPr id="82" name="Google Shape;82;p14"/>
          <p:cNvSpPr txBox="1"/>
          <p:nvPr/>
        </p:nvSpPr>
        <p:spPr>
          <a:xfrm>
            <a:off x="6629400" y="7125000"/>
            <a:ext cx="34290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i="1" sz="800">
              <a:latin typeface="Roboto"/>
              <a:ea typeface="Roboto"/>
              <a:cs typeface="Roboto"/>
              <a:sym typeface="Roboto"/>
            </a:endParaRPr>
          </a:p>
        </p:txBody>
      </p:sp>
      <p:sp>
        <p:nvSpPr>
          <p:cNvPr id="83" name="Google Shape;83;p14"/>
          <p:cNvSpPr txBox="1"/>
          <p:nvPr/>
        </p:nvSpPr>
        <p:spPr>
          <a:xfrm>
            <a:off x="3429000" y="7079450"/>
            <a:ext cx="3200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latin typeface="Roboto"/>
                <a:ea typeface="Roboto"/>
                <a:cs typeface="Roboto"/>
                <a:sym typeface="Roboto"/>
              </a:rPr>
              <a:t>Page 2</a:t>
            </a:r>
            <a:endParaRPr sz="1300">
              <a:latin typeface="Roboto"/>
              <a:ea typeface="Roboto"/>
              <a:cs typeface="Roboto"/>
              <a:sym typeface="Roboto"/>
            </a:endParaRPr>
          </a:p>
        </p:txBody>
      </p:sp>
      <p:sp>
        <p:nvSpPr>
          <p:cNvPr id="84" name="Google Shape;84;p14"/>
          <p:cNvSpPr txBox="1"/>
          <p:nvPr/>
        </p:nvSpPr>
        <p:spPr>
          <a:xfrm>
            <a:off x="228600" y="6920900"/>
            <a:ext cx="3810000" cy="73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800">
                <a:latin typeface="Roboto"/>
                <a:ea typeface="Roboto"/>
                <a:cs typeface="Roboto"/>
                <a:sym typeface="Roboto"/>
              </a:rPr>
              <a:t>Activities, proofs, and illustrations </a:t>
            </a:r>
            <a:r>
              <a:rPr i="1" lang="en" sz="800">
                <a:latin typeface="Roboto"/>
                <a:ea typeface="Roboto"/>
                <a:cs typeface="Roboto"/>
                <a:sym typeface="Roboto"/>
              </a:rPr>
              <a:t>inspired</a:t>
            </a:r>
            <a:r>
              <a:rPr i="1" lang="en" sz="800">
                <a:latin typeface="Roboto"/>
                <a:ea typeface="Roboto"/>
                <a:cs typeface="Roboto"/>
                <a:sym typeface="Roboto"/>
              </a:rPr>
              <a:t>/taken from:</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“Project Origami: Activities for Exploring Mathematics” by Thomas Hull in 2006</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“Origami Design Secrets” second edition by Robert Lang in 2012</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“Twists, Tilings, and Tessellations” by Robert Lang in 2018</a:t>
            </a:r>
            <a:endParaRPr i="1" sz="800">
              <a:latin typeface="Roboto"/>
              <a:ea typeface="Roboto"/>
              <a:cs typeface="Roboto"/>
              <a:sym typeface="Roboto"/>
            </a:endParaRPr>
          </a:p>
        </p:txBody>
      </p:sp>
      <p:sp>
        <p:nvSpPr>
          <p:cNvPr id="85" name="Google Shape;85;p14"/>
          <p:cNvSpPr txBox="1"/>
          <p:nvPr/>
        </p:nvSpPr>
        <p:spPr>
          <a:xfrm rot="10800000">
            <a:off x="6019825" y="6841800"/>
            <a:ext cx="3810000" cy="874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800">
                <a:latin typeface="Roboto"/>
                <a:ea typeface="Roboto"/>
                <a:cs typeface="Roboto"/>
                <a:sym typeface="Roboto"/>
              </a:rPr>
              <a:t>ANSWERS:</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Bag Folding: Both are theoretically roughly equal but the right is easier.</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Long Cut </a:t>
            </a:r>
            <a:r>
              <a:rPr i="1" lang="en" sz="800">
                <a:latin typeface="Roboto"/>
                <a:ea typeface="Roboto"/>
                <a:cs typeface="Roboto"/>
                <a:sym typeface="Roboto"/>
              </a:rPr>
              <a:t>Cardboard</a:t>
            </a:r>
            <a:r>
              <a:rPr i="1" lang="en" sz="800">
                <a:latin typeface="Roboto"/>
                <a:ea typeface="Roboto"/>
                <a:cs typeface="Roboto"/>
                <a:sym typeface="Roboto"/>
              </a:rPr>
              <a:t>: Make the fold and follow it.</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Long Cut Fabric: Outline the fold with a string and follow it.</a:t>
            </a:r>
            <a:endParaRPr i="1" sz="800">
              <a:latin typeface="Roboto"/>
              <a:ea typeface="Roboto"/>
              <a:cs typeface="Roboto"/>
              <a:sym typeface="Roboto"/>
            </a:endParaRPr>
          </a:p>
          <a:p>
            <a:pPr indent="0" lvl="0" marL="0" rtl="0" algn="ctr">
              <a:lnSpc>
                <a:spcPct val="115000"/>
              </a:lnSpc>
              <a:spcBef>
                <a:spcPts val="0"/>
              </a:spcBef>
              <a:spcAft>
                <a:spcPts val="0"/>
              </a:spcAft>
              <a:buNone/>
            </a:pPr>
            <a:r>
              <a:t/>
            </a:r>
            <a:endParaRPr i="1" sz="800">
              <a:latin typeface="Roboto"/>
              <a:ea typeface="Roboto"/>
              <a:cs typeface="Roboto"/>
              <a:sym typeface="Roboto"/>
            </a:endParaRPr>
          </a:p>
        </p:txBody>
      </p:sp>
      <p:sp>
        <p:nvSpPr>
          <p:cNvPr id="86" name="Google Shape;86;p14"/>
          <p:cNvSpPr txBox="1"/>
          <p:nvPr/>
        </p:nvSpPr>
        <p:spPr>
          <a:xfrm>
            <a:off x="244024" y="3749400"/>
            <a:ext cx="4536900" cy="135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The Shirt Folding Problem </a:t>
            </a:r>
            <a:r>
              <a:rPr lang="en" sz="1300">
                <a:latin typeface="Roboto"/>
                <a:ea typeface="Roboto"/>
                <a:cs typeface="Roboto"/>
                <a:sym typeface="Roboto"/>
              </a:rPr>
              <a:t>(Physics)</a:t>
            </a:r>
            <a:endParaRPr sz="1100">
              <a:latin typeface="Roboto"/>
              <a:ea typeface="Roboto"/>
              <a:cs typeface="Roboto"/>
              <a:sym typeface="Roboto"/>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When folding a shirt, it is often ambiguous where to fold vertically. In particular, there must be enough space to make sure the sleeves fit but not too much space that the folded shirt is too large.</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u="sng">
                <a:solidFill>
                  <a:schemeClr val="dk1"/>
                </a:solidFill>
                <a:latin typeface="Roboto Condensed"/>
                <a:ea typeface="Roboto Condensed"/>
                <a:cs typeface="Roboto Condensed"/>
                <a:sym typeface="Roboto Condensed"/>
              </a:rPr>
              <a:t>Experiment with the </a:t>
            </a:r>
            <a:r>
              <a:rPr b="1" lang="en" sz="1300" u="sng">
                <a:solidFill>
                  <a:schemeClr val="dk1"/>
                </a:solidFill>
                <a:latin typeface="Roboto Condensed"/>
                <a:ea typeface="Roboto Condensed"/>
                <a:cs typeface="Roboto Condensed"/>
                <a:sym typeface="Roboto Condensed"/>
              </a:rPr>
              <a:t>pink </a:t>
            </a:r>
            <a:r>
              <a:rPr lang="en" sz="1300" u="sng">
                <a:solidFill>
                  <a:schemeClr val="dk1"/>
                </a:solidFill>
                <a:latin typeface="Roboto Condensed"/>
                <a:ea typeface="Roboto Condensed"/>
                <a:cs typeface="Roboto Condensed"/>
                <a:sym typeface="Roboto Condensed"/>
              </a:rPr>
              <a:t>paper shirts.</a:t>
            </a:r>
            <a:endParaRPr sz="1300" u="sng">
              <a:solidFill>
                <a:schemeClr val="dk1"/>
              </a:solidFill>
              <a:latin typeface="Roboto Condensed"/>
              <a:ea typeface="Roboto Condensed"/>
              <a:cs typeface="Roboto Condensed"/>
              <a:sym typeface="Roboto Condensed"/>
            </a:endParaRPr>
          </a:p>
        </p:txBody>
      </p:sp>
      <p:sp>
        <p:nvSpPr>
          <p:cNvPr id="87" name="Google Shape;87;p14"/>
          <p:cNvSpPr txBox="1"/>
          <p:nvPr/>
        </p:nvSpPr>
        <p:spPr>
          <a:xfrm>
            <a:off x="5029225" y="2195200"/>
            <a:ext cx="4800600" cy="153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Olyester Origami</a:t>
            </a:r>
            <a:r>
              <a:rPr b="1" lang="en" sz="1500">
                <a:latin typeface="Roboto"/>
                <a:ea typeface="Roboto"/>
                <a:cs typeface="Roboto"/>
                <a:sym typeface="Roboto"/>
              </a:rPr>
              <a:t> </a:t>
            </a:r>
            <a:r>
              <a:rPr lang="en" sz="1300">
                <a:latin typeface="Roboto"/>
                <a:ea typeface="Roboto"/>
                <a:cs typeface="Roboto"/>
                <a:sym typeface="Roboto"/>
              </a:rPr>
              <a:t>(Physics and Geometry)</a:t>
            </a:r>
            <a:endParaRPr sz="1100">
              <a:latin typeface="Roboto"/>
              <a:ea typeface="Roboto"/>
              <a:cs typeface="Roboto"/>
              <a:sym typeface="Roboto"/>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One unusual Origami Paper is the transparent Olyester Paper.</a:t>
            </a:r>
            <a:endParaRPr sz="13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u="sng">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u="sng">
                <a:latin typeface="Roboto Condensed"/>
                <a:ea typeface="Roboto Condensed"/>
                <a:cs typeface="Roboto Condensed"/>
                <a:sym typeface="Roboto Condensed"/>
              </a:rPr>
              <a:t>Using the </a:t>
            </a:r>
            <a:r>
              <a:rPr b="1" lang="en" sz="1300" u="sng">
                <a:latin typeface="Roboto Condensed"/>
                <a:ea typeface="Roboto Condensed"/>
                <a:cs typeface="Roboto Condensed"/>
                <a:sym typeface="Roboto Condensed"/>
              </a:rPr>
              <a:t>transparent</a:t>
            </a:r>
            <a:r>
              <a:rPr lang="en" sz="1300" u="sng">
                <a:latin typeface="Roboto Condensed"/>
                <a:ea typeface="Roboto Condensed"/>
                <a:cs typeface="Roboto Condensed"/>
                <a:sym typeface="Roboto Condensed"/>
              </a:rPr>
              <a:t> paper, try folding the </a:t>
            </a:r>
            <a:r>
              <a:rPr b="1" lang="en" sz="1300" u="sng">
                <a:latin typeface="Roboto Condensed"/>
                <a:ea typeface="Roboto Condensed"/>
                <a:cs typeface="Roboto Condensed"/>
                <a:sym typeface="Roboto Condensed"/>
              </a:rPr>
              <a:t>Fujimoto cube</a:t>
            </a:r>
            <a:r>
              <a:rPr lang="en" sz="1300" u="sng">
                <a:latin typeface="Roboto Condensed"/>
                <a:ea typeface="Roboto Condensed"/>
                <a:cs typeface="Roboto Condensed"/>
                <a:sym typeface="Roboto Condensed"/>
              </a:rPr>
              <a:t>. What applications do you </a:t>
            </a:r>
            <a:r>
              <a:rPr lang="en" sz="1300" u="sng">
                <a:latin typeface="Roboto Condensed"/>
                <a:ea typeface="Roboto Condensed"/>
                <a:cs typeface="Roboto Condensed"/>
                <a:sym typeface="Roboto Condensed"/>
              </a:rPr>
              <a:t>foresee</a:t>
            </a:r>
            <a:r>
              <a:rPr lang="en" sz="1300" u="sng">
                <a:latin typeface="Roboto Condensed"/>
                <a:ea typeface="Roboto Condensed"/>
                <a:cs typeface="Roboto Condensed"/>
                <a:sym typeface="Roboto Condensed"/>
              </a:rPr>
              <a:t> for such a paper? </a:t>
            </a:r>
            <a:r>
              <a:rPr lang="en" sz="1300">
                <a:latin typeface="Roboto Condensed"/>
                <a:ea typeface="Roboto Condensed"/>
                <a:cs typeface="Roboto Condensed"/>
                <a:sym typeface="Roboto Condensed"/>
              </a:rPr>
              <a:t>Instructions from Fujimoto’s book “Invitation to Creative Playing with Origami.”</a:t>
            </a:r>
            <a:endParaRPr sz="13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latin typeface="Roboto Condensed"/>
              <a:ea typeface="Roboto Condensed"/>
              <a:cs typeface="Roboto Condensed"/>
              <a:sym typeface="Roboto Condensed"/>
            </a:endParaRPr>
          </a:p>
        </p:txBody>
      </p:sp>
      <p:sp>
        <p:nvSpPr>
          <p:cNvPr id="88" name="Google Shape;88;p14"/>
          <p:cNvSpPr txBox="1"/>
          <p:nvPr/>
        </p:nvSpPr>
        <p:spPr>
          <a:xfrm>
            <a:off x="228600" y="171300"/>
            <a:ext cx="4800600" cy="189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The Bag Folding Problem</a:t>
            </a:r>
            <a:r>
              <a:rPr b="1" lang="en" sz="1500">
                <a:latin typeface="Roboto"/>
                <a:ea typeface="Roboto"/>
                <a:cs typeface="Roboto"/>
                <a:sym typeface="Roboto"/>
              </a:rPr>
              <a:t> </a:t>
            </a:r>
            <a:r>
              <a:rPr lang="en" sz="1300">
                <a:latin typeface="Roboto"/>
                <a:ea typeface="Roboto"/>
                <a:cs typeface="Roboto"/>
                <a:sym typeface="Roboto"/>
              </a:rPr>
              <a:t>(Geometry)</a:t>
            </a:r>
            <a:endParaRPr sz="1300">
              <a:latin typeface="Roboto"/>
              <a:ea typeface="Roboto"/>
              <a:cs typeface="Roboto"/>
              <a:sym typeface="Roboto"/>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Given a foldable shopping bag, how can you fold it up compactly?</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u="sng">
                <a:solidFill>
                  <a:schemeClr val="dk1"/>
                </a:solidFill>
                <a:latin typeface="Roboto Condensed"/>
                <a:ea typeface="Roboto Condensed"/>
                <a:cs typeface="Roboto Condensed"/>
                <a:sym typeface="Roboto Condensed"/>
              </a:rPr>
              <a:t>Experiment with the </a:t>
            </a:r>
            <a:r>
              <a:rPr b="1" lang="en" sz="1300" u="sng">
                <a:solidFill>
                  <a:schemeClr val="dk1"/>
                </a:solidFill>
                <a:latin typeface="Roboto Condensed"/>
                <a:ea typeface="Roboto Condensed"/>
                <a:cs typeface="Roboto Condensed"/>
                <a:sym typeface="Roboto Condensed"/>
              </a:rPr>
              <a:t>shopping bags</a:t>
            </a:r>
            <a:r>
              <a:rPr lang="en" sz="1300" u="sng">
                <a:solidFill>
                  <a:schemeClr val="dk1"/>
                </a:solidFill>
                <a:latin typeface="Roboto Condensed"/>
                <a:ea typeface="Roboto Condensed"/>
                <a:cs typeface="Roboto Condensed"/>
                <a:sym typeface="Roboto Condensed"/>
              </a:rPr>
              <a:t>.</a:t>
            </a:r>
            <a:endParaRPr sz="1300" u="sng">
              <a:solidFill>
                <a:schemeClr val="dk1"/>
              </a:solidFill>
              <a:latin typeface="Roboto Condensed"/>
              <a:ea typeface="Roboto Condensed"/>
              <a:cs typeface="Roboto Condensed"/>
              <a:sym typeface="Roboto Condensed"/>
            </a:endParaRPr>
          </a:p>
        </p:txBody>
      </p:sp>
      <p:sp>
        <p:nvSpPr>
          <p:cNvPr id="89" name="Google Shape;89;p14"/>
          <p:cNvSpPr txBox="1"/>
          <p:nvPr/>
        </p:nvSpPr>
        <p:spPr>
          <a:xfrm>
            <a:off x="228600" y="2067575"/>
            <a:ext cx="4800600" cy="9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The Long Cut Problem </a:t>
            </a:r>
            <a:r>
              <a:rPr lang="en" sz="1300">
                <a:latin typeface="Roboto"/>
                <a:ea typeface="Roboto"/>
                <a:cs typeface="Roboto"/>
                <a:sym typeface="Roboto"/>
              </a:rPr>
              <a:t>(Geometry and Physics)</a:t>
            </a:r>
            <a:endParaRPr sz="1300">
              <a:latin typeface="Roboto"/>
              <a:ea typeface="Roboto"/>
              <a:cs typeface="Roboto"/>
              <a:sym typeface="Roboto"/>
            </a:endParaRPr>
          </a:p>
          <a:p>
            <a:pPr indent="0" lvl="0" marL="0" rtl="0" algn="l">
              <a:lnSpc>
                <a:spcPct val="90000"/>
              </a:lnSpc>
              <a:spcBef>
                <a:spcPts val="0"/>
              </a:spcBef>
              <a:spcAft>
                <a:spcPts val="0"/>
              </a:spcAft>
              <a:buNone/>
            </a:pPr>
            <a:r>
              <a:rPr lang="en" sz="1300" u="sng">
                <a:solidFill>
                  <a:schemeClr val="dk1"/>
                </a:solidFill>
                <a:latin typeface="Roboto Condensed"/>
                <a:ea typeface="Roboto Condensed"/>
                <a:cs typeface="Roboto Condensed"/>
                <a:sym typeface="Roboto Condensed"/>
              </a:rPr>
              <a:t>Given a long piece of fabric, how can you cut a straight line on it with just </a:t>
            </a:r>
            <a:r>
              <a:rPr lang="en" sz="1300" u="sng">
                <a:solidFill>
                  <a:schemeClr val="dk1"/>
                </a:solidFill>
                <a:latin typeface="Roboto Condensed"/>
                <a:ea typeface="Roboto Condensed"/>
                <a:cs typeface="Roboto Condensed"/>
                <a:sym typeface="Roboto Condensed"/>
              </a:rPr>
              <a:t>scissors and a string</a:t>
            </a:r>
            <a:r>
              <a:rPr lang="en" sz="1300" u="sng">
                <a:solidFill>
                  <a:schemeClr val="dk1"/>
                </a:solidFill>
                <a:latin typeface="Roboto Condensed"/>
                <a:ea typeface="Roboto Condensed"/>
                <a:cs typeface="Roboto Condensed"/>
                <a:sym typeface="Roboto Condensed"/>
              </a:rPr>
              <a:t>? What about cardboard?</a:t>
            </a:r>
            <a:endParaRPr b="1" sz="1300" u="sng">
              <a:solidFill>
                <a:schemeClr val="dk1"/>
              </a:solidFill>
              <a:latin typeface="Roboto Condensed"/>
              <a:ea typeface="Roboto Condensed"/>
              <a:cs typeface="Roboto Condensed"/>
              <a:sym typeface="Roboto Condensed"/>
            </a:endParaRPr>
          </a:p>
          <a:p>
            <a:pPr indent="0" lvl="0" marL="0" rtl="0" algn="r">
              <a:lnSpc>
                <a:spcPct val="90000"/>
              </a:lnSpc>
              <a:spcBef>
                <a:spcPts val="0"/>
              </a:spcBef>
              <a:spcAft>
                <a:spcPts val="0"/>
              </a:spcAft>
              <a:buNone/>
            </a:pPr>
            <a:r>
              <a:t/>
            </a:r>
            <a:endParaRPr i="1" sz="1300">
              <a:solidFill>
                <a:schemeClr val="dk1"/>
              </a:solidFill>
              <a:latin typeface="Roboto Condensed"/>
              <a:ea typeface="Roboto Condensed"/>
              <a:cs typeface="Roboto Condensed"/>
              <a:sym typeface="Roboto Condensed"/>
            </a:endParaRPr>
          </a:p>
        </p:txBody>
      </p:sp>
      <p:pic>
        <p:nvPicPr>
          <p:cNvPr id="90" name="Google Shape;90;p14"/>
          <p:cNvPicPr preferRelativeResize="0"/>
          <p:nvPr/>
        </p:nvPicPr>
        <p:blipFill>
          <a:blip r:embed="rId3">
            <a:alphaModFix/>
          </a:blip>
          <a:stretch>
            <a:fillRect/>
          </a:stretch>
        </p:blipFill>
        <p:spPr>
          <a:xfrm>
            <a:off x="4950044" y="3543894"/>
            <a:ext cx="2806821" cy="3144574"/>
          </a:xfrm>
          <a:prstGeom prst="rect">
            <a:avLst/>
          </a:prstGeom>
          <a:noFill/>
          <a:ln>
            <a:noFill/>
          </a:ln>
        </p:spPr>
      </p:pic>
      <p:pic>
        <p:nvPicPr>
          <p:cNvPr id="91" name="Google Shape;91;p14"/>
          <p:cNvPicPr preferRelativeResize="0"/>
          <p:nvPr/>
        </p:nvPicPr>
        <p:blipFill rotWithShape="1">
          <a:blip r:embed="rId4">
            <a:alphaModFix/>
          </a:blip>
          <a:srcRect b="0" l="0" r="6611" t="0"/>
          <a:stretch/>
        </p:blipFill>
        <p:spPr>
          <a:xfrm>
            <a:off x="7673324" y="3543907"/>
            <a:ext cx="2235676" cy="3144576"/>
          </a:xfrm>
          <a:prstGeom prst="rect">
            <a:avLst/>
          </a:prstGeom>
          <a:noFill/>
          <a:ln>
            <a:noFill/>
          </a:ln>
        </p:spPr>
      </p:pic>
      <p:sp>
        <p:nvSpPr>
          <p:cNvPr id="92" name="Google Shape;92;p14"/>
          <p:cNvSpPr txBox="1"/>
          <p:nvPr/>
        </p:nvSpPr>
        <p:spPr>
          <a:xfrm>
            <a:off x="5029225" y="1183250"/>
            <a:ext cx="4800600" cy="9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Tissue Origami</a:t>
            </a:r>
            <a:r>
              <a:rPr b="1" lang="en" sz="1500">
                <a:latin typeface="Roboto"/>
                <a:ea typeface="Roboto"/>
                <a:cs typeface="Roboto"/>
                <a:sym typeface="Roboto"/>
              </a:rPr>
              <a:t> </a:t>
            </a:r>
            <a:r>
              <a:rPr lang="en" sz="1300">
                <a:latin typeface="Roboto"/>
                <a:ea typeface="Roboto"/>
                <a:cs typeface="Roboto"/>
                <a:sym typeface="Roboto"/>
              </a:rPr>
              <a:t>(Physics and Geometry)</a:t>
            </a:r>
            <a:endParaRPr sz="1100">
              <a:latin typeface="Roboto"/>
              <a:ea typeface="Roboto"/>
              <a:cs typeface="Roboto"/>
              <a:sym typeface="Roboto"/>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The thin paper from earlier is called </a:t>
            </a:r>
            <a:br>
              <a:rPr lang="en" sz="1300">
                <a:latin typeface="Roboto Condensed"/>
                <a:ea typeface="Roboto Condensed"/>
                <a:cs typeface="Roboto Condensed"/>
                <a:sym typeface="Roboto Condensed"/>
              </a:rPr>
            </a:br>
            <a:r>
              <a:rPr lang="en" sz="1300">
                <a:latin typeface="Roboto Condensed"/>
                <a:ea typeface="Roboto Condensed"/>
                <a:cs typeface="Roboto Condensed"/>
                <a:sym typeface="Roboto Condensed"/>
              </a:rPr>
              <a:t>Tissue Paper, and is often used for making </a:t>
            </a:r>
            <a:br>
              <a:rPr lang="en" sz="1300">
                <a:latin typeface="Roboto Condensed"/>
                <a:ea typeface="Roboto Condensed"/>
                <a:cs typeface="Roboto Condensed"/>
                <a:sym typeface="Roboto Condensed"/>
              </a:rPr>
            </a:br>
            <a:r>
              <a:rPr lang="en" sz="1300">
                <a:latin typeface="Roboto Condensed"/>
                <a:ea typeface="Roboto Condensed"/>
                <a:cs typeface="Roboto Condensed"/>
                <a:sym typeface="Roboto Condensed"/>
              </a:rPr>
              <a:t>floral origami. Image from WikiHow.</a:t>
            </a:r>
            <a:endParaRPr sz="1300">
              <a:latin typeface="Roboto Condensed"/>
              <a:ea typeface="Roboto Condensed"/>
              <a:cs typeface="Roboto Condensed"/>
              <a:sym typeface="Roboto Condensed"/>
            </a:endParaRPr>
          </a:p>
        </p:txBody>
      </p:sp>
      <p:pic>
        <p:nvPicPr>
          <p:cNvPr id="93" name="Google Shape;93;p14"/>
          <p:cNvPicPr preferRelativeResize="0"/>
          <p:nvPr/>
        </p:nvPicPr>
        <p:blipFill rotWithShape="1">
          <a:blip r:embed="rId5">
            <a:alphaModFix/>
          </a:blip>
          <a:srcRect b="0" l="19145" r="27044" t="0"/>
          <a:stretch/>
        </p:blipFill>
        <p:spPr>
          <a:xfrm>
            <a:off x="8436975" y="1071875"/>
            <a:ext cx="1159302" cy="1213325"/>
          </a:xfrm>
          <a:prstGeom prst="rect">
            <a:avLst/>
          </a:prstGeom>
          <a:noFill/>
          <a:ln>
            <a:noFill/>
          </a:ln>
        </p:spPr>
      </p:pic>
      <p:sp>
        <p:nvSpPr>
          <p:cNvPr id="94" name="Google Shape;94;p14"/>
          <p:cNvSpPr/>
          <p:nvPr/>
        </p:nvSpPr>
        <p:spPr>
          <a:xfrm>
            <a:off x="2737600" y="790074"/>
            <a:ext cx="630513" cy="892456"/>
          </a:xfrm>
          <a:custGeom>
            <a:rect b="b" l="l" r="r" t="t"/>
            <a:pathLst>
              <a:path extrusionOk="0" h="38794" w="26092">
                <a:moveTo>
                  <a:pt x="26093" y="3468"/>
                </a:moveTo>
                <a:cubicBezTo>
                  <a:pt x="21755" y="-1737"/>
                  <a:pt x="10250" y="-719"/>
                  <a:pt x="5788" y="4380"/>
                </a:cubicBezTo>
                <a:cubicBezTo>
                  <a:pt x="-1532" y="12745"/>
                  <a:pt x="-2833" y="33313"/>
                  <a:pt x="7385" y="37689"/>
                </a:cubicBezTo>
                <a:cubicBezTo>
                  <a:pt x="12285" y="39788"/>
                  <a:pt x="21026" y="38801"/>
                  <a:pt x="22899" y="33811"/>
                </a:cubicBezTo>
                <a:cubicBezTo>
                  <a:pt x="26380" y="24537"/>
                  <a:pt x="27895" y="8285"/>
                  <a:pt x="18792" y="4380"/>
                </a:cubicBezTo>
                <a:cubicBezTo>
                  <a:pt x="15214" y="2845"/>
                  <a:pt x="9647" y="3721"/>
                  <a:pt x="7385" y="6890"/>
                </a:cubicBezTo>
                <a:cubicBezTo>
                  <a:pt x="1964" y="14484"/>
                  <a:pt x="1499" y="31775"/>
                  <a:pt x="10351" y="34723"/>
                </a:cubicBezTo>
                <a:cubicBezTo>
                  <a:pt x="17858" y="37223"/>
                  <a:pt x="23132" y="15218"/>
                  <a:pt x="16054" y="11681"/>
                </a:cubicBezTo>
                <a:cubicBezTo>
                  <a:pt x="11118" y="9214"/>
                  <a:pt x="7465" y="25942"/>
                  <a:pt x="12632" y="27879"/>
                </a:cubicBezTo>
                <a:cubicBezTo>
                  <a:pt x="16176" y="29207"/>
                  <a:pt x="19389" y="20293"/>
                  <a:pt x="16967" y="17384"/>
                </a:cubicBezTo>
                <a:cubicBezTo>
                  <a:pt x="15546" y="15677"/>
                  <a:pt x="12860" y="20411"/>
                  <a:pt x="12860" y="22632"/>
                </a:cubicBezTo>
              </a:path>
            </a:pathLst>
          </a:custGeom>
          <a:noFill/>
          <a:ln cap="flat" cmpd="sng" w="19050">
            <a:solidFill>
              <a:schemeClr val="dk1"/>
            </a:solidFill>
            <a:prstDash val="solid"/>
            <a:round/>
            <a:headEnd len="med" w="med" type="none"/>
            <a:tailEnd len="med" w="med" type="none"/>
          </a:ln>
        </p:spPr>
      </p:sp>
      <p:sp>
        <p:nvSpPr>
          <p:cNvPr id="95" name="Google Shape;95;p14"/>
          <p:cNvSpPr/>
          <p:nvPr/>
        </p:nvSpPr>
        <p:spPr>
          <a:xfrm>
            <a:off x="649275" y="858423"/>
            <a:ext cx="1263395" cy="755783"/>
          </a:xfrm>
          <a:custGeom>
            <a:rect b="b" l="l" r="r" t="t"/>
            <a:pathLst>
              <a:path extrusionOk="0" h="32853" w="52282">
                <a:moveTo>
                  <a:pt x="39" y="0"/>
                </a:moveTo>
                <a:cubicBezTo>
                  <a:pt x="39" y="6917"/>
                  <a:pt x="-579" y="16410"/>
                  <a:pt x="5286" y="20077"/>
                </a:cubicBezTo>
                <a:cubicBezTo>
                  <a:pt x="19051" y="28683"/>
                  <a:pt x="36049" y="32853"/>
                  <a:pt x="52283" y="32853"/>
                </a:cubicBezTo>
              </a:path>
            </a:pathLst>
          </a:custGeom>
          <a:noFill/>
          <a:ln cap="flat" cmpd="sng" w="19050">
            <a:solidFill>
              <a:schemeClr val="dk1"/>
            </a:solidFill>
            <a:prstDash val="solid"/>
            <a:round/>
            <a:headEnd len="med" w="med" type="none"/>
            <a:tailEnd len="med" w="med" type="none"/>
          </a:ln>
        </p:spPr>
      </p:sp>
      <p:sp>
        <p:nvSpPr>
          <p:cNvPr id="96" name="Google Shape;96;p14"/>
          <p:cNvSpPr/>
          <p:nvPr/>
        </p:nvSpPr>
        <p:spPr>
          <a:xfrm>
            <a:off x="1864007" y="1071247"/>
            <a:ext cx="693600" cy="3303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 name="Google Shape;97;p14"/>
          <p:cNvSpPr txBox="1"/>
          <p:nvPr/>
        </p:nvSpPr>
        <p:spPr>
          <a:xfrm>
            <a:off x="3421912" y="1071258"/>
            <a:ext cx="49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OR</a:t>
            </a:r>
            <a:endParaRPr b="1" sz="1800">
              <a:solidFill>
                <a:schemeClr val="dk1"/>
              </a:solidFill>
              <a:latin typeface="Roboto"/>
              <a:ea typeface="Roboto"/>
              <a:cs typeface="Roboto"/>
              <a:sym typeface="Roboto"/>
            </a:endParaRPr>
          </a:p>
        </p:txBody>
      </p:sp>
      <p:sp>
        <p:nvSpPr>
          <p:cNvPr id="98" name="Google Shape;98;p14"/>
          <p:cNvSpPr/>
          <p:nvPr/>
        </p:nvSpPr>
        <p:spPr>
          <a:xfrm>
            <a:off x="4000500" y="756316"/>
            <a:ext cx="765069" cy="990648"/>
          </a:xfrm>
          <a:custGeom>
            <a:rect b="b" l="l" r="r" t="t"/>
            <a:pathLst>
              <a:path extrusionOk="0" h="43459" w="33563">
                <a:moveTo>
                  <a:pt x="30145" y="5102"/>
                </a:moveTo>
                <a:cubicBezTo>
                  <a:pt x="26370" y="-1193"/>
                  <a:pt x="13839" y="-1426"/>
                  <a:pt x="8200" y="3273"/>
                </a:cubicBezTo>
                <a:cubicBezTo>
                  <a:pt x="2449" y="8065"/>
                  <a:pt x="2014" y="17168"/>
                  <a:pt x="1189" y="24609"/>
                </a:cubicBezTo>
                <a:cubicBezTo>
                  <a:pt x="673" y="29264"/>
                  <a:pt x="-1552" y="35703"/>
                  <a:pt x="2104" y="38630"/>
                </a:cubicBezTo>
                <a:cubicBezTo>
                  <a:pt x="9100" y="44230"/>
                  <a:pt x="21241" y="45068"/>
                  <a:pt x="28926" y="40459"/>
                </a:cubicBezTo>
                <a:cubicBezTo>
                  <a:pt x="36507" y="35912"/>
                  <a:pt x="33525" y="21296"/>
                  <a:pt x="28621" y="13941"/>
                </a:cubicBezTo>
                <a:cubicBezTo>
                  <a:pt x="27099" y="11659"/>
                  <a:pt x="21472" y="11420"/>
                  <a:pt x="20392" y="13941"/>
                </a:cubicBezTo>
                <a:cubicBezTo>
                  <a:pt x="18108" y="19272"/>
                  <a:pt x="22693" y="26489"/>
                  <a:pt x="19477" y="31315"/>
                </a:cubicBezTo>
                <a:cubicBezTo>
                  <a:pt x="18725" y="32443"/>
                  <a:pt x="16383" y="33270"/>
                  <a:pt x="15515" y="32229"/>
                </a:cubicBezTo>
                <a:cubicBezTo>
                  <a:pt x="11873" y="27858"/>
                  <a:pt x="18672" y="19893"/>
                  <a:pt x="15515" y="15160"/>
                </a:cubicBezTo>
                <a:cubicBezTo>
                  <a:pt x="14634" y="13840"/>
                  <a:pt x="13096" y="11121"/>
                  <a:pt x="11857" y="12112"/>
                </a:cubicBezTo>
                <a:cubicBezTo>
                  <a:pt x="9228" y="14215"/>
                  <a:pt x="10943" y="18804"/>
                  <a:pt x="10943" y="22171"/>
                </a:cubicBezTo>
                <a:cubicBezTo>
                  <a:pt x="10943" y="26894"/>
                  <a:pt x="11035" y="34087"/>
                  <a:pt x="15515" y="35582"/>
                </a:cubicBezTo>
                <a:cubicBezTo>
                  <a:pt x="19809" y="37015"/>
                  <a:pt x="24524" y="30598"/>
                  <a:pt x="25269" y="26133"/>
                </a:cubicBezTo>
                <a:cubicBezTo>
                  <a:pt x="25752" y="23241"/>
                  <a:pt x="24679" y="16511"/>
                  <a:pt x="27402" y="17599"/>
                </a:cubicBezTo>
                <a:cubicBezTo>
                  <a:pt x="29977" y="18628"/>
                  <a:pt x="28621" y="23055"/>
                  <a:pt x="28621" y="25828"/>
                </a:cubicBezTo>
                <a:cubicBezTo>
                  <a:pt x="28621" y="29575"/>
                  <a:pt x="29395" y="34872"/>
                  <a:pt x="26183" y="36801"/>
                </a:cubicBezTo>
                <a:cubicBezTo>
                  <a:pt x="21389" y="39679"/>
                  <a:pt x="12297" y="40985"/>
                  <a:pt x="9419" y="36191"/>
                </a:cubicBezTo>
                <a:cubicBezTo>
                  <a:pt x="5331" y="29383"/>
                  <a:pt x="3487" y="19022"/>
                  <a:pt x="7895" y="12417"/>
                </a:cubicBezTo>
              </a:path>
            </a:pathLst>
          </a:custGeom>
          <a:noFill/>
          <a:ln cap="flat" cmpd="sng" w="19050">
            <a:solidFill>
              <a:schemeClr val="dk1"/>
            </a:solidFill>
            <a:prstDash val="solid"/>
            <a:round/>
            <a:headEnd len="med" w="med" type="none"/>
            <a:tailEnd len="med" w="med" type="none"/>
          </a:ln>
        </p:spPr>
      </p:sp>
      <p:sp>
        <p:nvSpPr>
          <p:cNvPr id="99" name="Google Shape;99;p14"/>
          <p:cNvSpPr/>
          <p:nvPr/>
        </p:nvSpPr>
        <p:spPr>
          <a:xfrm>
            <a:off x="1157013" y="2907775"/>
            <a:ext cx="1401600" cy="75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4"/>
          <p:cNvSpPr/>
          <p:nvPr/>
        </p:nvSpPr>
        <p:spPr>
          <a:xfrm>
            <a:off x="2565784" y="2907773"/>
            <a:ext cx="1061400" cy="22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4"/>
          <p:cNvSpPr/>
          <p:nvPr/>
        </p:nvSpPr>
        <p:spPr>
          <a:xfrm>
            <a:off x="2558626" y="3072475"/>
            <a:ext cx="2391425" cy="652600"/>
          </a:xfrm>
          <a:prstGeom prst="flowChartPunchedTap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4"/>
          <p:cNvSpPr/>
          <p:nvPr/>
        </p:nvSpPr>
        <p:spPr>
          <a:xfrm>
            <a:off x="3727413" y="3016800"/>
            <a:ext cx="1221300" cy="73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3" name="Google Shape;103;p14"/>
          <p:cNvPicPr preferRelativeResize="0"/>
          <p:nvPr/>
        </p:nvPicPr>
        <p:blipFill>
          <a:blip r:embed="rId6">
            <a:alphaModFix/>
          </a:blip>
          <a:stretch>
            <a:fillRect/>
          </a:stretch>
        </p:blipFill>
        <p:spPr>
          <a:xfrm>
            <a:off x="2285187" y="2863975"/>
            <a:ext cx="591000" cy="591000"/>
          </a:xfrm>
          <a:prstGeom prst="rect">
            <a:avLst/>
          </a:prstGeom>
          <a:noFill/>
          <a:ln>
            <a:noFill/>
          </a:ln>
        </p:spPr>
      </p:pic>
      <p:cxnSp>
        <p:nvCxnSpPr>
          <p:cNvPr id="104" name="Google Shape;104;p14"/>
          <p:cNvCxnSpPr/>
          <p:nvPr/>
        </p:nvCxnSpPr>
        <p:spPr>
          <a:xfrm rot="10800000">
            <a:off x="1157688" y="3145275"/>
            <a:ext cx="1419000" cy="0"/>
          </a:xfrm>
          <a:prstGeom prst="straightConnector1">
            <a:avLst/>
          </a:prstGeom>
          <a:noFill/>
          <a:ln cap="flat" cmpd="sng" w="19050">
            <a:solidFill>
              <a:schemeClr val="dk1"/>
            </a:solidFill>
            <a:prstDash val="dot"/>
            <a:round/>
            <a:headEnd len="med" w="med" type="none"/>
            <a:tailEnd len="med" w="med" type="none"/>
          </a:ln>
        </p:spPr>
      </p:cxnSp>
      <p:pic>
        <p:nvPicPr>
          <p:cNvPr id="105" name="Google Shape;105;p14"/>
          <p:cNvPicPr preferRelativeResize="0"/>
          <p:nvPr/>
        </p:nvPicPr>
        <p:blipFill>
          <a:blip r:embed="rId7">
            <a:alphaModFix/>
          </a:blip>
          <a:stretch>
            <a:fillRect/>
          </a:stretch>
        </p:blipFill>
        <p:spPr>
          <a:xfrm>
            <a:off x="3044837" y="5300950"/>
            <a:ext cx="1419000" cy="1419000"/>
          </a:xfrm>
          <a:prstGeom prst="rect">
            <a:avLst/>
          </a:prstGeom>
          <a:noFill/>
          <a:ln>
            <a:noFill/>
          </a:ln>
        </p:spPr>
      </p:pic>
      <p:pic>
        <p:nvPicPr>
          <p:cNvPr id="106" name="Google Shape;106;p14"/>
          <p:cNvPicPr preferRelativeResize="0"/>
          <p:nvPr/>
        </p:nvPicPr>
        <p:blipFill>
          <a:blip r:embed="rId8">
            <a:alphaModFix/>
          </a:blip>
          <a:stretch>
            <a:fillRect/>
          </a:stretch>
        </p:blipFill>
        <p:spPr>
          <a:xfrm>
            <a:off x="548738" y="5278224"/>
            <a:ext cx="1464475" cy="1464475"/>
          </a:xfrm>
          <a:prstGeom prst="rect">
            <a:avLst/>
          </a:prstGeom>
          <a:noFill/>
          <a:ln>
            <a:noFill/>
          </a:ln>
        </p:spPr>
      </p:pic>
      <p:sp>
        <p:nvSpPr>
          <p:cNvPr id="107" name="Google Shape;107;p14"/>
          <p:cNvSpPr/>
          <p:nvPr/>
        </p:nvSpPr>
        <p:spPr>
          <a:xfrm>
            <a:off x="2182232" y="5845297"/>
            <a:ext cx="693600" cy="3303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